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58" r:id="rId4"/>
    <p:sldId id="259" r:id="rId5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inimized">
    <p:restoredLeft sz="0" autoAdjust="0"/>
    <p:restoredTop sz="86946" autoAdjust="0"/>
  </p:normalViewPr>
  <p:slideViewPr>
    <p:cSldViewPr snapToGrid="0">
      <p:cViewPr varScale="1">
        <p:scale>
          <a:sx n="76" d="100"/>
          <a:sy n="76" d="100"/>
        </p:scale>
        <p:origin x="1440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927170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167135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563754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015360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077027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910575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740922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997190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036484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156894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681874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C5EE7C-5642-46C1-B3AA-44D3AD4F7A5B}" type="datetimeFigureOut">
              <a:rPr lang="ko-KR" altLang="en-US" smtClean="0"/>
              <a:t>2021-03-14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4BA4936-0CA8-44AC-AC71-4FD48ED7868F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627509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0" y="1095271"/>
            <a:ext cx="12192000" cy="1620872"/>
          </a:xfrm>
        </p:spPr>
        <p:txBody>
          <a:bodyPr>
            <a:normAutofit/>
          </a:bodyPr>
          <a:lstStyle/>
          <a:p>
            <a:r>
              <a:rPr lang="en-US" altLang="ko-KR" sz="5400" b="1" dirty="0" smtClean="0"/>
              <a:t>The Registry of </a:t>
            </a:r>
            <a:br>
              <a:rPr lang="en-US" altLang="ko-KR" sz="5400" b="1" dirty="0" smtClean="0"/>
            </a:br>
            <a:r>
              <a:rPr lang="en-US" altLang="ko-KR" sz="5400" b="1" dirty="0" smtClean="0"/>
              <a:t>Implantable loop recorder (ILR) </a:t>
            </a:r>
            <a:endParaRPr lang="ko-KR" altLang="en-US" sz="5400" b="1" dirty="0"/>
          </a:p>
        </p:txBody>
      </p:sp>
      <p:sp>
        <p:nvSpPr>
          <p:cNvPr id="4" name="TextBox 3"/>
          <p:cNvSpPr txBox="1"/>
          <p:nvPr/>
        </p:nvSpPr>
        <p:spPr>
          <a:xfrm>
            <a:off x="8281755" y="4411226"/>
            <a:ext cx="3535107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ko-KR" altLang="en-US" sz="3600" b="1" dirty="0" smtClean="0">
                <a:latin typeface="+mn-ea"/>
              </a:rPr>
              <a:t>삼성서울병원 </a:t>
            </a:r>
            <a:endParaRPr lang="en-US" altLang="ko-KR" sz="3600" b="1" dirty="0" smtClean="0">
              <a:latin typeface="+mn-ea"/>
            </a:endParaRPr>
          </a:p>
          <a:p>
            <a:pPr algn="r"/>
            <a:r>
              <a:rPr lang="ko-KR" altLang="en-US" sz="3600" b="1" dirty="0" smtClean="0">
                <a:latin typeface="+mn-ea"/>
              </a:rPr>
              <a:t>김주연 교수</a:t>
            </a:r>
            <a:endParaRPr lang="ko-KR" altLang="en-US" sz="3600" b="1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0753899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Purpose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1692" y="1825625"/>
            <a:ext cx="11485266" cy="4351338"/>
          </a:xfrm>
        </p:spPr>
        <p:txBody>
          <a:bodyPr/>
          <a:lstStyle/>
          <a:p>
            <a:r>
              <a:rPr lang="en-US" altLang="ko-KR" dirty="0" smtClean="0"/>
              <a:t>Occult (subclinical) AF detection</a:t>
            </a:r>
            <a:r>
              <a:rPr lang="ko-KR" altLang="en-US" dirty="0" smtClean="0"/>
              <a:t>을 위해 </a:t>
            </a:r>
            <a:r>
              <a:rPr lang="en-US" altLang="ko-KR" dirty="0" smtClean="0"/>
              <a:t>ILR</a:t>
            </a:r>
            <a:r>
              <a:rPr lang="ko-KR" altLang="en-US" dirty="0"/>
              <a:t> </a:t>
            </a:r>
            <a:r>
              <a:rPr lang="en-US" altLang="ko-KR" dirty="0" smtClean="0"/>
              <a:t>implantation</a:t>
            </a:r>
            <a:r>
              <a:rPr lang="ko-KR" altLang="en-US" dirty="0" smtClean="0"/>
              <a:t>이 급격히 늘어나고 있음</a:t>
            </a:r>
            <a:endParaRPr lang="en-US" altLang="ko-KR" dirty="0" smtClean="0"/>
          </a:p>
          <a:p>
            <a:endParaRPr lang="en-US" altLang="ko-KR" dirty="0"/>
          </a:p>
          <a:p>
            <a:r>
              <a:rPr lang="ko-KR" altLang="en-US" dirty="0" smtClean="0"/>
              <a:t>국내</a:t>
            </a:r>
            <a:r>
              <a:rPr lang="en-US" altLang="ko-KR" dirty="0" smtClean="0"/>
              <a:t> Implantable Loop Recorder(ILR) </a:t>
            </a:r>
            <a:r>
              <a:rPr lang="ko-KR" altLang="en-US" dirty="0" smtClean="0"/>
              <a:t>의 현황</a:t>
            </a:r>
            <a:r>
              <a:rPr lang="en-US" altLang="ko-KR" dirty="0" smtClean="0"/>
              <a:t>, </a:t>
            </a:r>
            <a:r>
              <a:rPr lang="ko-KR" altLang="en-US" dirty="0" err="1" smtClean="0"/>
              <a:t>적응증</a:t>
            </a:r>
            <a:r>
              <a:rPr lang="en-US" altLang="ko-KR" dirty="0" smtClean="0"/>
              <a:t>, outcome </a:t>
            </a:r>
            <a:r>
              <a:rPr lang="ko-KR" altLang="en-US" dirty="0" smtClean="0"/>
              <a:t>을 알아보고자 함 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8279543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46797" y="254593"/>
            <a:ext cx="10515600" cy="1325563"/>
          </a:xfrm>
        </p:spPr>
        <p:txBody>
          <a:bodyPr/>
          <a:lstStyle/>
          <a:p>
            <a:r>
              <a:rPr lang="ko-KR" altLang="en-US" dirty="0" smtClean="0"/>
              <a:t>선행</a:t>
            </a:r>
            <a:r>
              <a:rPr lang="en-US" altLang="ko-KR" dirty="0" smtClean="0"/>
              <a:t> </a:t>
            </a:r>
            <a:r>
              <a:rPr lang="ko-KR" altLang="en-US" dirty="0" smtClean="0"/>
              <a:t>연구 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11982" y="1825625"/>
            <a:ext cx="11374734" cy="4351338"/>
          </a:xfrm>
        </p:spPr>
        <p:txBody>
          <a:bodyPr>
            <a:normAutofit fontScale="92500"/>
          </a:bodyPr>
          <a:lstStyle/>
          <a:p>
            <a:r>
              <a:rPr lang="en-US" altLang="ko-KR" dirty="0"/>
              <a:t>Natural History of Subclinical Atrial Fibrillation Detected by Implanted Loop Recorders – </a:t>
            </a:r>
            <a:r>
              <a:rPr lang="en-US" altLang="ko-KR" b="1" i="1" dirty="0">
                <a:solidFill>
                  <a:srgbClr val="0070C0"/>
                </a:solidFill>
              </a:rPr>
              <a:t>JACC 2019, </a:t>
            </a:r>
            <a:r>
              <a:rPr lang="en-US" altLang="ko-KR" b="1" i="1" dirty="0" err="1">
                <a:solidFill>
                  <a:srgbClr val="0070C0"/>
                </a:solidFill>
              </a:rPr>
              <a:t>Søren</a:t>
            </a:r>
            <a:r>
              <a:rPr lang="en-US" altLang="ko-KR" b="1" i="1" dirty="0">
                <a:solidFill>
                  <a:srgbClr val="0070C0"/>
                </a:solidFill>
              </a:rPr>
              <a:t> </a:t>
            </a:r>
            <a:r>
              <a:rPr lang="en-US" altLang="ko-KR" b="1" i="1" dirty="0" err="1">
                <a:solidFill>
                  <a:srgbClr val="0070C0"/>
                </a:solidFill>
              </a:rPr>
              <a:t>Zöga</a:t>
            </a:r>
            <a:r>
              <a:rPr lang="en-US" altLang="ko-KR" b="1" i="1" dirty="0">
                <a:solidFill>
                  <a:srgbClr val="0070C0"/>
                </a:solidFill>
              </a:rPr>
              <a:t> </a:t>
            </a:r>
            <a:r>
              <a:rPr lang="en-US" altLang="ko-KR" b="1" i="1" dirty="0" err="1">
                <a:solidFill>
                  <a:srgbClr val="0070C0"/>
                </a:solidFill>
              </a:rPr>
              <a:t>Diederichsen</a:t>
            </a:r>
            <a:r>
              <a:rPr lang="en-US" altLang="ko-KR" b="1" i="1" dirty="0">
                <a:solidFill>
                  <a:srgbClr val="0070C0"/>
                </a:solidFill>
              </a:rPr>
              <a:t> et al. </a:t>
            </a:r>
            <a:r>
              <a:rPr lang="en-US" altLang="ko-KR" dirty="0"/>
              <a:t>(n=590</a:t>
            </a:r>
            <a:r>
              <a:rPr lang="en-US" altLang="ko-KR" dirty="0" smtClean="0"/>
              <a:t>)</a:t>
            </a:r>
          </a:p>
          <a:p>
            <a:endParaRPr lang="ko-KR" altLang="en-US" dirty="0"/>
          </a:p>
          <a:p>
            <a:r>
              <a:rPr lang="en-US" altLang="ko-KR" dirty="0" smtClean="0"/>
              <a:t>Usefulness </a:t>
            </a:r>
            <a:r>
              <a:rPr lang="en-US" altLang="ko-KR" dirty="0"/>
              <a:t>of an Implantable Loop Recorder in Diagnosing Unexplained Syncope and Predictors for Pacemaker </a:t>
            </a:r>
            <a:r>
              <a:rPr lang="en-US" altLang="ko-KR" dirty="0" smtClean="0"/>
              <a:t>Implantation – </a:t>
            </a:r>
            <a:r>
              <a:rPr lang="en-US" altLang="ko-KR" b="1" i="1" dirty="0" smtClean="0">
                <a:solidFill>
                  <a:srgbClr val="0070C0"/>
                </a:solidFill>
              </a:rPr>
              <a:t>JKMS 2020, Sung Ho Lee et al. (n=173)</a:t>
            </a:r>
          </a:p>
          <a:p>
            <a:endParaRPr lang="en-US" altLang="ko-KR" dirty="0"/>
          </a:p>
          <a:p>
            <a:r>
              <a:rPr lang="en-US" altLang="ko-KR" dirty="0"/>
              <a:t>Diagnostic and therapeutic value of implantable loop </a:t>
            </a:r>
            <a:r>
              <a:rPr lang="en-US" altLang="ko-KR" dirty="0" smtClean="0"/>
              <a:t>recorder: A </a:t>
            </a:r>
            <a:r>
              <a:rPr lang="en-US" altLang="ko-KR" dirty="0"/>
              <a:t>tertiary care center </a:t>
            </a:r>
            <a:r>
              <a:rPr lang="en-US" altLang="ko-KR" dirty="0" smtClean="0"/>
              <a:t>experience – </a:t>
            </a:r>
            <a:r>
              <a:rPr lang="en-US" altLang="ko-KR" b="1" i="1" dirty="0" smtClean="0">
                <a:solidFill>
                  <a:srgbClr val="0070C0"/>
                </a:solidFill>
              </a:rPr>
              <a:t>PACE 2018, </a:t>
            </a:r>
            <a:r>
              <a:rPr lang="en-US" altLang="ko-KR" b="1" i="1" dirty="0">
                <a:solidFill>
                  <a:srgbClr val="0070C0"/>
                </a:solidFill>
              </a:rPr>
              <a:t>Deepak </a:t>
            </a:r>
            <a:r>
              <a:rPr lang="en-US" altLang="ko-KR" b="1" i="1" dirty="0" err="1" smtClean="0">
                <a:solidFill>
                  <a:srgbClr val="0070C0"/>
                </a:solidFill>
              </a:rPr>
              <a:t>Padmanabhan</a:t>
            </a:r>
            <a:r>
              <a:rPr lang="en-US" altLang="ko-KR" b="1" i="1" dirty="0" smtClean="0">
                <a:solidFill>
                  <a:srgbClr val="0070C0"/>
                </a:solidFill>
              </a:rPr>
              <a:t> et al. (n=312)</a:t>
            </a:r>
          </a:p>
          <a:p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37946930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Method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31596" y="1825625"/>
            <a:ext cx="11615894" cy="4351338"/>
          </a:xfrm>
        </p:spPr>
        <p:txBody>
          <a:bodyPr>
            <a:normAutofit lnSpcReduction="10000"/>
          </a:bodyPr>
          <a:lstStyle/>
          <a:p>
            <a:r>
              <a:rPr lang="ko-KR" altLang="en-US" dirty="0" smtClean="0"/>
              <a:t>선행 연구들에 비해 </a:t>
            </a:r>
            <a:r>
              <a:rPr lang="en-US" altLang="ko-KR" dirty="0" smtClean="0"/>
              <a:t>novelty </a:t>
            </a:r>
            <a:r>
              <a:rPr lang="ko-KR" altLang="en-US" dirty="0" smtClean="0"/>
              <a:t>를 갖으려면</a:t>
            </a:r>
            <a:endParaRPr lang="en-US" altLang="ko-KR" dirty="0" smtClean="0"/>
          </a:p>
          <a:p>
            <a:endParaRPr lang="en-US" altLang="ko-KR" dirty="0"/>
          </a:p>
          <a:p>
            <a:pPr lvl="1"/>
            <a:r>
              <a:rPr lang="ko-KR" altLang="en-US" dirty="0" smtClean="0"/>
              <a:t>대규모 </a:t>
            </a:r>
            <a:r>
              <a:rPr lang="en-US" altLang="ko-KR" dirty="0" smtClean="0"/>
              <a:t> </a:t>
            </a:r>
          </a:p>
          <a:p>
            <a:pPr lvl="1"/>
            <a:endParaRPr lang="en-US" altLang="ko-KR" dirty="0" smtClean="0"/>
          </a:p>
          <a:p>
            <a:pPr lvl="1"/>
            <a:r>
              <a:rPr lang="en-US" altLang="ko-KR" dirty="0" smtClean="0"/>
              <a:t>Unexplained syncope </a:t>
            </a:r>
            <a:r>
              <a:rPr lang="ko-KR" altLang="en-US" dirty="0" smtClean="0"/>
              <a:t>이외 모든 </a:t>
            </a:r>
            <a:r>
              <a:rPr lang="ko-KR" altLang="en-US" dirty="0" err="1" smtClean="0"/>
              <a:t>적응증에</a:t>
            </a:r>
            <a:r>
              <a:rPr lang="ko-KR" altLang="en-US" dirty="0" smtClean="0"/>
              <a:t> 대한 국내 데이터 </a:t>
            </a:r>
            <a:endParaRPr lang="en-US" altLang="ko-KR" dirty="0" smtClean="0"/>
          </a:p>
          <a:p>
            <a:pPr lvl="2"/>
            <a:r>
              <a:rPr lang="ko-KR" altLang="en-US" dirty="0" err="1" smtClean="0"/>
              <a:t>보험기준</a:t>
            </a:r>
            <a:r>
              <a:rPr lang="en-US" altLang="ko-KR" dirty="0" smtClean="0"/>
              <a:t>, LINQ </a:t>
            </a:r>
            <a:r>
              <a:rPr lang="ko-KR" altLang="en-US" dirty="0" smtClean="0"/>
              <a:t>도입 시점 등으로 인한 </a:t>
            </a:r>
            <a:r>
              <a:rPr lang="en-US" altLang="ko-KR" dirty="0" smtClean="0"/>
              <a:t>trend </a:t>
            </a:r>
            <a:r>
              <a:rPr lang="ko-KR" altLang="en-US" dirty="0" smtClean="0"/>
              <a:t>변화 </a:t>
            </a:r>
            <a:r>
              <a:rPr lang="en-US" altLang="ko-KR" dirty="0" smtClean="0"/>
              <a:t>– epidemiology data</a:t>
            </a:r>
          </a:p>
          <a:p>
            <a:pPr lvl="2"/>
            <a:r>
              <a:rPr lang="ko-KR" altLang="en-US" dirty="0" smtClean="0"/>
              <a:t>시술 전</a:t>
            </a:r>
            <a:r>
              <a:rPr lang="en-US" altLang="ko-KR" dirty="0" smtClean="0"/>
              <a:t> </a:t>
            </a:r>
            <a:r>
              <a:rPr lang="ko-KR" altLang="en-US" dirty="0" smtClean="0"/>
              <a:t>시행한 검사들 </a:t>
            </a:r>
            <a:endParaRPr lang="en-US" altLang="ko-KR" dirty="0" smtClean="0"/>
          </a:p>
          <a:p>
            <a:pPr lvl="2"/>
            <a:endParaRPr lang="en-US" altLang="ko-KR" dirty="0" smtClean="0"/>
          </a:p>
          <a:p>
            <a:pPr lvl="1"/>
            <a:r>
              <a:rPr lang="en-US" altLang="ko-KR" dirty="0" smtClean="0"/>
              <a:t>Subclinical AF </a:t>
            </a:r>
            <a:r>
              <a:rPr lang="ko-KR" altLang="en-US" dirty="0" smtClean="0"/>
              <a:t>에 대한 </a:t>
            </a:r>
            <a:r>
              <a:rPr lang="en-US" altLang="ko-KR" dirty="0" smtClean="0"/>
              <a:t>data </a:t>
            </a:r>
            <a:r>
              <a:rPr lang="ko-KR" altLang="en-US" dirty="0" smtClean="0"/>
              <a:t>를 추가</a:t>
            </a:r>
            <a:endParaRPr lang="en-US" altLang="ko-KR" dirty="0" smtClean="0"/>
          </a:p>
          <a:p>
            <a:pPr marL="457200" lvl="1" indent="0">
              <a:buNone/>
            </a:pPr>
            <a:r>
              <a:rPr lang="ko-KR" altLang="en-US" dirty="0" smtClean="0"/>
              <a:t> </a:t>
            </a:r>
            <a:endParaRPr lang="en-US" altLang="ko-KR" dirty="0" smtClean="0"/>
          </a:p>
          <a:p>
            <a:pPr lvl="1"/>
            <a:r>
              <a:rPr lang="ko-KR" altLang="en-US" dirty="0" smtClean="0"/>
              <a:t>가능하다면 </a:t>
            </a:r>
            <a:r>
              <a:rPr lang="en-US" altLang="ko-KR" dirty="0" smtClean="0"/>
              <a:t>Baseline ECG </a:t>
            </a:r>
            <a:r>
              <a:rPr lang="ko-KR" altLang="en-US" dirty="0" smtClean="0"/>
              <a:t>에 대한 분석 추가 </a:t>
            </a:r>
            <a:r>
              <a:rPr lang="en-US" altLang="ko-KR" dirty="0" smtClean="0"/>
              <a:t>(image data </a:t>
            </a:r>
            <a:r>
              <a:rPr lang="ko-KR" altLang="en-US" dirty="0" smtClean="0"/>
              <a:t>는 필수</a:t>
            </a:r>
            <a:r>
              <a:rPr lang="en-US" altLang="ko-KR" dirty="0" smtClean="0"/>
              <a:t>, </a:t>
            </a:r>
            <a:r>
              <a:rPr lang="ko-KR" altLang="en-US" dirty="0" smtClean="0"/>
              <a:t>가능한 병원에서는 </a:t>
            </a:r>
            <a:r>
              <a:rPr lang="en-US" altLang="ko-KR" dirty="0" smtClean="0"/>
              <a:t>raw data </a:t>
            </a:r>
            <a:r>
              <a:rPr lang="ko-KR" altLang="en-US" dirty="0" smtClean="0"/>
              <a:t>도 추가로 수집</a:t>
            </a:r>
            <a:r>
              <a:rPr lang="en-US" altLang="ko-KR" dirty="0" smtClean="0"/>
              <a:t>)  </a:t>
            </a:r>
            <a:endParaRPr lang="ko-KR" altLang="en-US" dirty="0" smtClean="0"/>
          </a:p>
          <a:p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337229109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162</TotalTime>
  <Words>176</Words>
  <Application>Microsoft Office PowerPoint</Application>
  <PresentationFormat>와이드스크린</PresentationFormat>
  <Paragraphs>25</Paragraphs>
  <Slides>4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7" baseType="lpstr">
      <vt:lpstr>맑은 고딕</vt:lpstr>
      <vt:lpstr>Arial</vt:lpstr>
      <vt:lpstr>Office 테마</vt:lpstr>
      <vt:lpstr>The Registry of  Implantable loop recorder (ILR) </vt:lpstr>
      <vt:lpstr>Purpose</vt:lpstr>
      <vt:lpstr>선행 연구 </vt:lpstr>
      <vt:lpstr>Method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Implantable loop recorder registry</dc:title>
  <dc:creator>김주연</dc:creator>
  <cp:lastModifiedBy>User</cp:lastModifiedBy>
  <cp:revision>10</cp:revision>
  <dcterms:created xsi:type="dcterms:W3CDTF">2021-02-19T00:45:12Z</dcterms:created>
  <dcterms:modified xsi:type="dcterms:W3CDTF">2021-03-14T02:16:50Z</dcterms:modified>
</cp:coreProperties>
</file>

<file path=docProps/thumbnail.jpeg>
</file>